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6" r:id="rId1"/>
  </p:sldMasterIdLst>
  <p:sldIdLst>
    <p:sldId id="256" r:id="rId2"/>
    <p:sldId id="258" r:id="rId3"/>
    <p:sldId id="259" r:id="rId4"/>
    <p:sldId id="262" r:id="rId5"/>
    <p:sldId id="260" r:id="rId6"/>
    <p:sldId id="263" r:id="rId7"/>
    <p:sldId id="264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794"/>
  </p:normalViewPr>
  <p:slideViewPr>
    <p:cSldViewPr snapToGrid="0" snapToObjects="1">
      <p:cViewPr varScale="1">
        <p:scale>
          <a:sx n="111" d="100"/>
          <a:sy n="111" d="100"/>
        </p:scale>
        <p:origin x="6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9041-F875-1049-92FD-2EE2616DE8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103E8-ED48-ED42-8313-4D1A43C0B3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20535-B5AB-CD4D-B090-9E7331F5C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DCACC-6BE4-2B41-81D9-5DCC95B02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03339-D0AD-724E-BE80-522F05D8C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486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458CA-E6B4-C74E-BA2D-F4470EE13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C1045-B356-724D-9581-9EF0C8598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1DCBE9-7F92-7D41-88D1-01D4A5D1A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F0615-E528-3D4B-9B87-8EA61ADDD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1110D-2FE0-B64D-8537-15122CAC4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746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9D146-51CF-C74E-BAC3-3A40C1422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D1F907-A912-F14A-BBEB-27EDFE629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C945F-E8E3-2943-A03F-B87CC5042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D08A7-50C0-0B46-AA8E-21061C205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9554F-D989-E945-9981-09D8E6618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115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1A2D-401C-3A47-BD48-5E3E154B0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B2C08-DC26-AC4A-AD1C-0308D4D283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D6075-0E2E-4D46-A120-7AF14A0966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B06D7-C6FF-2A48-9431-F4BB1D28D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6612ED-1EC4-E844-B736-771E71609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2617A-7988-D342-AA75-50D8A8565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453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3A120-AEB6-1D45-837E-E8DF07C33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5702A-0389-BC44-8F4A-A4111D1DC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1021D2-9B30-C642-B7D6-1A1406E045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304E93-831B-5440-8306-93BEB486D4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E396AA-C566-B943-BDB1-2471E45322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F1FC94-E6B1-8743-93F6-A647012A6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F09729-79DB-DA46-AA81-ABF3FEB8E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105B28-F1E5-3B4D-88AE-C76C2662F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20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3EF27-A730-6843-A4BB-C4F2F4193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88AC2-B113-C24E-8619-2EF0582D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5DAACC-51FA-9043-BCF7-6BF939AEE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4C4E44-E438-774D-86E0-4F7C54645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80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613D51-97CD-DB46-A72F-52B7510A6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FB4A7D-3F8C-E346-9788-D431A215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A5082-6E95-4449-9104-8F98F2FC3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20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4F2DC-2638-4A4B-B055-1A272F3B2C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DBB17-D4E1-2B4D-8083-CFCABE942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95F72-C6F5-2A4C-B94B-89A51F25A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808BF-ED39-684A-BD4D-D46F8A5B8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8939E-8EB3-6E41-95A6-A7C6DB8F4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53572A-6574-C042-80BC-B6805E0C2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501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EC215-8349-4B41-A609-7C0BEFBB0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6816A1-B2E5-2A4B-BA3A-73845BC7B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B5F85-057E-564D-BB54-456AEC429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81001-3818-AE48-80EC-7762A77FE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C6A3CE-5F29-0442-804B-830BEA777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840FBC-E38D-9640-B733-5114B4B56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465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2BBBA-46D6-8B4F-8EB4-384A8F904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62209-EAE8-7544-89B8-B80544801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6A537-18A3-E647-916B-53770CDC6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84E10-4074-B841-BC21-ADA2BE223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552AA7-F701-7F4A-A85D-59D6AB21D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092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10CBAD-69B0-744B-A53A-141B99D72F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64F1EA-5ABB-1843-9736-649B2EB0C0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199ED-1D2E-5F4C-9AF3-3687F414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11/27/21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D1181-B12B-8941-9A82-AAF90361A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4DB71-BA90-2B42-AD99-413761DA1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987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7E48F8-1240-F74E-9D87-258F89D10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D2A0A9-929C-1442-B640-C7E7C58CE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B46AE-AAA9-2148-996A-855ACF326D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11/27/21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CD8AC-0AEC-D64D-8BC8-D46E960412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2911D-7FB8-BE47-9A50-679787345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36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a.org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thways.soa.org/" TargetMode="External"/><Relationship Id="rId4" Type="http://schemas.openxmlformats.org/officeDocument/2006/relationships/hyperlink" Target="https://www.soa.org/future-actuaries/affiliate-membership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act.org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fainstitute.org/en/programs/cfa/charte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fainstitute.org/en/programs/cfa/charterholder-careers" TargetMode="External"/><Relationship Id="rId5" Type="http://schemas.openxmlformats.org/officeDocument/2006/relationships/hyperlink" Target="https://www.schweser.com/cfa/blog/become-a-cfa-charterholder/cfa-exam-requirements-how-to-qualify-to-sit-for-the-cfa-exams" TargetMode="External"/><Relationship Id="rId4" Type="http://schemas.openxmlformats.org/officeDocument/2006/relationships/hyperlink" Target="https://www.cfainstitute.org/en/programs/cfa/exa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on.wu@urgrad.Rochester.edu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A95209C-5275-4E15-8EA7-7F42980AB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The surface of the water with ripple">
            <a:extLst>
              <a:ext uri="{FF2B5EF4-FFF2-40B4-BE49-F238E27FC236}">
                <a16:creationId xmlns:a16="http://schemas.microsoft.com/office/drawing/2014/main" id="{CED38D42-5C73-4A7D-B715-0674DEC0F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25"/>
          <a:stretch/>
        </p:blipFill>
        <p:spPr>
          <a:xfrm>
            <a:off x="3069" y="-5702"/>
            <a:ext cx="1218893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366B37-CEED-E842-BAA7-ED3BAE7AA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48" y="1124712"/>
            <a:ext cx="9144000" cy="3063240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chemeClr val="accent2"/>
                </a:solidFill>
              </a:rPr>
              <a:t>Career Planning – Professional Life Chapter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1666BB-6192-7B44-98B3-DFBCD3CBB7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4599432"/>
            <a:ext cx="9144000" cy="1227520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By Jon Wu, FSA (1991), CERA (2008), MAAA (1992), MBA (1986)</a:t>
            </a:r>
          </a:p>
          <a:p>
            <a:endParaRPr lang="en-US" sz="2000" dirty="0">
              <a:solidFill>
                <a:srgbClr val="FFFFFF"/>
              </a:solidFill>
            </a:endParaRPr>
          </a:p>
          <a:p>
            <a:r>
              <a:rPr lang="en-US" sz="2000" dirty="0">
                <a:solidFill>
                  <a:srgbClr val="FFFFFF"/>
                </a:solidFill>
              </a:rPr>
              <a:t>December 14, 2021</a:t>
            </a:r>
          </a:p>
        </p:txBody>
      </p:sp>
      <p:sp>
        <p:nvSpPr>
          <p:cNvPr id="25" name="sketchy box">
            <a:extLst>
              <a:ext uri="{FF2B5EF4-FFF2-40B4-BE49-F238E27FC236}">
                <a16:creationId xmlns:a16="http://schemas.microsoft.com/office/drawing/2014/main" id="{4F2ED431-E304-4FF0-9F4E-032783C9D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sketchy line">
            <a:extLst>
              <a:ext uri="{FF2B5EF4-FFF2-40B4-BE49-F238E27FC236}">
                <a16:creationId xmlns:a16="http://schemas.microsoft.com/office/drawing/2014/main" id="{4E87FCFB-2CCE-460D-B3DD-557C8BD1B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4419423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1275" cap="rnd">
            <a:solidFill>
              <a:srgbClr val="FFFFFF">
                <a:alpha val="75000"/>
              </a:srgbClr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160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The surface of the water with ripple">
            <a:extLst>
              <a:ext uri="{FF2B5EF4-FFF2-40B4-BE49-F238E27FC236}">
                <a16:creationId xmlns:a16="http://schemas.microsoft.com/office/drawing/2014/main" id="{CED38D42-5C73-4A7D-B715-0674DEC0F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7326DCF-05E5-774A-9F8C-3F12F6C7E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064" y="265112"/>
            <a:ext cx="10515600" cy="9064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2"/>
                </a:solidFill>
              </a:rPr>
              <a:t>Quote from Forrest Gump Movie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A81D222-C105-2A4F-A16C-74D22024F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064" y="1859117"/>
            <a:ext cx="10515600" cy="4427383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FFFFFF"/>
                </a:solidFill>
              </a:rPr>
              <a:t>My mama always said, “Life was like a box of chocolates. You never know what you’re gonna get” – Chaos theory </a:t>
            </a:r>
          </a:p>
          <a:p>
            <a:pPr algn="l"/>
            <a:endParaRPr lang="en-US" sz="3200" dirty="0">
              <a:solidFill>
                <a:srgbClr val="FFFFFF"/>
              </a:solidFill>
            </a:endParaRPr>
          </a:p>
          <a:p>
            <a:pPr algn="l"/>
            <a:r>
              <a:rPr lang="en-US" sz="3200" dirty="0">
                <a:solidFill>
                  <a:srgbClr val="FFFFFF"/>
                </a:solidFill>
              </a:rPr>
              <a:t>The best thing about visiting the President is the food! Now, since it was all free, and I wasn’t hungry but thirty, I must’ve drank me fifteen Dr. Peppers. - My objective</a:t>
            </a:r>
          </a:p>
          <a:p>
            <a:pPr algn="l"/>
            <a:endParaRPr lang="en-US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734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The surface of the water with ripple">
            <a:extLst>
              <a:ext uri="{FF2B5EF4-FFF2-40B4-BE49-F238E27FC236}">
                <a16:creationId xmlns:a16="http://schemas.microsoft.com/office/drawing/2014/main" id="{CED38D42-5C73-4A7D-B715-0674DEC0F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7326DCF-05E5-774A-9F8C-3F12F6C7E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064" y="265112"/>
            <a:ext cx="10515600" cy="90646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accent2"/>
                </a:solidFill>
              </a:rPr>
              <a:t>Chaos? Might Not, It about a controlled Chaos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A81D222-C105-2A4F-A16C-74D22024F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064" y="1365405"/>
            <a:ext cx="10515600" cy="5227484"/>
          </a:xfrm>
        </p:spPr>
        <p:txBody>
          <a:bodyPr>
            <a:normAutofit/>
          </a:bodyPr>
          <a:lstStyle/>
          <a:p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191258E-FD7F-0747-8D6E-908BD06E22E7}"/>
              </a:ext>
            </a:extLst>
          </p:cNvPr>
          <p:cNvSpPr/>
          <p:nvPr/>
        </p:nvSpPr>
        <p:spPr>
          <a:xfrm>
            <a:off x="2766709" y="1784651"/>
            <a:ext cx="1974291" cy="828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Advanced</a:t>
            </a:r>
          </a:p>
          <a:p>
            <a:pPr algn="ctr"/>
            <a:r>
              <a:rPr lang="en-US" sz="1600" dirty="0">
                <a:solidFill>
                  <a:schemeClr val="accent2"/>
                </a:solidFill>
              </a:rPr>
              <a:t>studies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3A7D7EF-37C3-C14F-9E31-5E9EED50A406}"/>
              </a:ext>
            </a:extLst>
          </p:cNvPr>
          <p:cNvSpPr/>
          <p:nvPr/>
        </p:nvSpPr>
        <p:spPr>
          <a:xfrm>
            <a:off x="1057275" y="3428999"/>
            <a:ext cx="914400" cy="6429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Now</a:t>
            </a:r>
          </a:p>
          <a:p>
            <a:pPr algn="ctr"/>
            <a:r>
              <a:rPr lang="en-US" sz="1600" dirty="0">
                <a:solidFill>
                  <a:schemeClr val="accent2"/>
                </a:solidFill>
              </a:rPr>
              <a:t>t = 0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82570D-066F-3B45-86C6-C07FA3613BD3}"/>
              </a:ext>
            </a:extLst>
          </p:cNvPr>
          <p:cNvSpPr/>
          <p:nvPr/>
        </p:nvSpPr>
        <p:spPr>
          <a:xfrm>
            <a:off x="2757872" y="2851244"/>
            <a:ext cx="1974290" cy="82895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Get a Job and go with the flow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2B3C51F-BE33-B04D-AF1D-8CC362DB4EF7}"/>
              </a:ext>
            </a:extLst>
          </p:cNvPr>
          <p:cNvSpPr/>
          <p:nvPr/>
        </p:nvSpPr>
        <p:spPr>
          <a:xfrm>
            <a:off x="2757873" y="3912016"/>
            <a:ext cx="1974290" cy="823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So, what! I like chaos. Let it be 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45C0B29-1FAF-5A4E-AAD4-DECCBB974D9F}"/>
              </a:ext>
            </a:extLst>
          </p:cNvPr>
          <p:cNvSpPr/>
          <p:nvPr/>
        </p:nvSpPr>
        <p:spPr>
          <a:xfrm>
            <a:off x="6043220" y="1365404"/>
            <a:ext cx="2456087" cy="5796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Pure Math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4F6AA95-5510-B948-809F-6D59A5D82004}"/>
              </a:ext>
            </a:extLst>
          </p:cNvPr>
          <p:cNvSpPr/>
          <p:nvPr/>
        </p:nvSpPr>
        <p:spPr>
          <a:xfrm>
            <a:off x="6043220" y="2149406"/>
            <a:ext cx="2456086" cy="579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Applied Math</a:t>
            </a:r>
          </a:p>
        </p:txBody>
      </p:sp>
      <p:cxnSp>
        <p:nvCxnSpPr>
          <p:cNvPr id="16" name="Straight Connector 15" descr="t = 0&#10;">
            <a:extLst>
              <a:ext uri="{FF2B5EF4-FFF2-40B4-BE49-F238E27FC236}">
                <a16:creationId xmlns:a16="http://schemas.microsoft.com/office/drawing/2014/main" id="{B635779F-C3A1-B845-86E7-FF60364B6CF2}"/>
              </a:ext>
            </a:extLst>
          </p:cNvPr>
          <p:cNvCxnSpPr>
            <a:cxnSpLocks/>
          </p:cNvCxnSpPr>
          <p:nvPr/>
        </p:nvCxnSpPr>
        <p:spPr>
          <a:xfrm>
            <a:off x="1057275" y="6315076"/>
            <a:ext cx="10144125" cy="0"/>
          </a:xfrm>
          <a:prstGeom prst="line">
            <a:avLst/>
          </a:prstGeom>
          <a:ln w="158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B697080-7D8B-494D-BE52-B26AD88D049A}"/>
              </a:ext>
            </a:extLst>
          </p:cNvPr>
          <p:cNvCxnSpPr>
            <a:cxnSpLocks/>
          </p:cNvCxnSpPr>
          <p:nvPr/>
        </p:nvCxnSpPr>
        <p:spPr>
          <a:xfrm>
            <a:off x="2218722" y="1713053"/>
            <a:ext cx="0" cy="4602023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3264BA4-DD78-544A-8BA9-356F5DA816DB}"/>
              </a:ext>
            </a:extLst>
          </p:cNvPr>
          <p:cNvCxnSpPr>
            <a:cxnSpLocks/>
          </p:cNvCxnSpPr>
          <p:nvPr/>
        </p:nvCxnSpPr>
        <p:spPr>
          <a:xfrm>
            <a:off x="5299518" y="1713053"/>
            <a:ext cx="0" cy="4602023"/>
          </a:xfrm>
          <a:prstGeom prst="line">
            <a:avLst/>
          </a:prstGeom>
          <a:ln>
            <a:solidFill>
              <a:srgbClr val="FFFF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EDD6B42A-8287-D14B-AA9D-0D3B393C86A4}"/>
              </a:ext>
            </a:extLst>
          </p:cNvPr>
          <p:cNvSpPr/>
          <p:nvPr/>
        </p:nvSpPr>
        <p:spPr>
          <a:xfrm>
            <a:off x="2766710" y="5023445"/>
            <a:ext cx="1974290" cy="823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Get a Job and look for professional designation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B0D4FFC7-8D1C-AC4E-A40A-60DF48909859}"/>
              </a:ext>
            </a:extLst>
          </p:cNvPr>
          <p:cNvSpPr/>
          <p:nvPr/>
        </p:nvSpPr>
        <p:spPr>
          <a:xfrm>
            <a:off x="6064714" y="2919273"/>
            <a:ext cx="2456086" cy="5772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Others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0CC14A5E-1260-D84A-8F4E-C80C2DC598A4}"/>
              </a:ext>
            </a:extLst>
          </p:cNvPr>
          <p:cNvSpPr/>
          <p:nvPr/>
        </p:nvSpPr>
        <p:spPr>
          <a:xfrm>
            <a:off x="6077358" y="3917043"/>
            <a:ext cx="2456087" cy="5772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SOA/CAS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92D07BA-A5F7-8E49-AC6C-B79226B0027A}"/>
              </a:ext>
            </a:extLst>
          </p:cNvPr>
          <p:cNvSpPr/>
          <p:nvPr/>
        </p:nvSpPr>
        <p:spPr>
          <a:xfrm>
            <a:off x="6064742" y="5530670"/>
            <a:ext cx="2456085" cy="6359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Others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B501D5B0-3372-314C-A5C5-0E7F604474C4}"/>
              </a:ext>
            </a:extLst>
          </p:cNvPr>
          <p:cNvSpPr/>
          <p:nvPr/>
        </p:nvSpPr>
        <p:spPr>
          <a:xfrm>
            <a:off x="6077359" y="4688389"/>
            <a:ext cx="2456086" cy="6359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CFA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74A56D39-214E-A64E-80B4-8AD78F7D9A8A}"/>
              </a:ext>
            </a:extLst>
          </p:cNvPr>
          <p:cNvSpPr/>
          <p:nvPr/>
        </p:nvSpPr>
        <p:spPr>
          <a:xfrm>
            <a:off x="10051046" y="1390472"/>
            <a:ext cx="1127489" cy="4776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Promised Lands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3055F7-FFB3-BD40-8316-6FFC46204CE1}"/>
              </a:ext>
            </a:extLst>
          </p:cNvPr>
          <p:cNvCxnSpPr/>
          <p:nvPr/>
        </p:nvCxnSpPr>
        <p:spPr>
          <a:xfrm>
            <a:off x="9193398" y="3414713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722CA72-0F61-0D40-B23C-55A0D35EF284}"/>
              </a:ext>
            </a:extLst>
          </p:cNvPr>
          <p:cNvCxnSpPr>
            <a:cxnSpLocks/>
            <a:stCxn id="3" idx="6"/>
            <a:endCxn id="2" idx="1"/>
          </p:cNvCxnSpPr>
          <p:nvPr/>
        </p:nvCxnSpPr>
        <p:spPr>
          <a:xfrm flipV="1">
            <a:off x="1971675" y="2199131"/>
            <a:ext cx="795034" cy="1551338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6CA63C9E-D68B-DA4E-9360-190C18F431C8}"/>
              </a:ext>
            </a:extLst>
          </p:cNvPr>
          <p:cNvCxnSpPr>
            <a:cxnSpLocks/>
            <a:stCxn id="3" idx="6"/>
            <a:endCxn id="5" idx="1"/>
          </p:cNvCxnSpPr>
          <p:nvPr/>
        </p:nvCxnSpPr>
        <p:spPr>
          <a:xfrm flipV="1">
            <a:off x="1971675" y="3265724"/>
            <a:ext cx="786197" cy="484745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786E008D-7AC1-FE4C-936F-FA04072AA121}"/>
              </a:ext>
            </a:extLst>
          </p:cNvPr>
          <p:cNvCxnSpPr>
            <a:cxnSpLocks/>
            <a:stCxn id="3" idx="6"/>
            <a:endCxn id="7" idx="1"/>
          </p:cNvCxnSpPr>
          <p:nvPr/>
        </p:nvCxnSpPr>
        <p:spPr>
          <a:xfrm>
            <a:off x="1971675" y="3750469"/>
            <a:ext cx="786198" cy="573100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C27B7060-B69A-5844-A6E3-3FD5B7C70456}"/>
              </a:ext>
            </a:extLst>
          </p:cNvPr>
          <p:cNvCxnSpPr>
            <a:cxnSpLocks/>
            <a:stCxn id="3" idx="6"/>
            <a:endCxn id="33" idx="1"/>
          </p:cNvCxnSpPr>
          <p:nvPr/>
        </p:nvCxnSpPr>
        <p:spPr>
          <a:xfrm>
            <a:off x="1971675" y="3750469"/>
            <a:ext cx="795035" cy="1684529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38FC651-0A21-7746-9D8C-22E355C3582C}"/>
              </a:ext>
            </a:extLst>
          </p:cNvPr>
          <p:cNvCxnSpPr>
            <a:cxnSpLocks/>
            <a:stCxn id="2" idx="3"/>
            <a:endCxn id="11" idx="1"/>
          </p:cNvCxnSpPr>
          <p:nvPr/>
        </p:nvCxnSpPr>
        <p:spPr>
          <a:xfrm flipV="1">
            <a:off x="4741000" y="1655239"/>
            <a:ext cx="1302220" cy="543892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D8D819B-315D-7F42-A102-108223EE7698}"/>
              </a:ext>
            </a:extLst>
          </p:cNvPr>
          <p:cNvCxnSpPr>
            <a:cxnSpLocks/>
          </p:cNvCxnSpPr>
          <p:nvPr/>
        </p:nvCxnSpPr>
        <p:spPr>
          <a:xfrm>
            <a:off x="4741000" y="2199131"/>
            <a:ext cx="1302613" cy="987137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0A6FB2F1-638F-A945-BD58-0900655BFEE9}"/>
              </a:ext>
            </a:extLst>
          </p:cNvPr>
          <p:cNvCxnSpPr>
            <a:cxnSpLocks/>
            <a:stCxn id="2" idx="3"/>
            <a:endCxn id="12" idx="1"/>
          </p:cNvCxnSpPr>
          <p:nvPr/>
        </p:nvCxnSpPr>
        <p:spPr>
          <a:xfrm>
            <a:off x="4741000" y="2199131"/>
            <a:ext cx="1302220" cy="240109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77650DA-2052-2C41-AEA8-407FE79094CF}"/>
              </a:ext>
            </a:extLst>
          </p:cNvPr>
          <p:cNvCxnSpPr>
            <a:cxnSpLocks/>
            <a:endCxn id="35" idx="1"/>
          </p:cNvCxnSpPr>
          <p:nvPr/>
        </p:nvCxnSpPr>
        <p:spPr>
          <a:xfrm flipV="1">
            <a:off x="4741000" y="4205679"/>
            <a:ext cx="1336358" cy="1229320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E988CB90-442A-8743-ACB7-EDA5F337F8C3}"/>
              </a:ext>
            </a:extLst>
          </p:cNvPr>
          <p:cNvCxnSpPr>
            <a:cxnSpLocks/>
            <a:endCxn id="37" idx="1"/>
          </p:cNvCxnSpPr>
          <p:nvPr/>
        </p:nvCxnSpPr>
        <p:spPr>
          <a:xfrm flipV="1">
            <a:off x="4741000" y="5006348"/>
            <a:ext cx="1336359" cy="428650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D17043E4-FAC3-3E42-85D5-93BFFDAEB6BE}"/>
              </a:ext>
            </a:extLst>
          </p:cNvPr>
          <p:cNvCxnSpPr>
            <a:cxnSpLocks/>
            <a:endCxn id="36" idx="1"/>
          </p:cNvCxnSpPr>
          <p:nvPr/>
        </p:nvCxnSpPr>
        <p:spPr>
          <a:xfrm>
            <a:off x="4741000" y="5434998"/>
            <a:ext cx="1323742" cy="413631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>
            <a:extLst>
              <a:ext uri="{FF2B5EF4-FFF2-40B4-BE49-F238E27FC236}">
                <a16:creationId xmlns:a16="http://schemas.microsoft.com/office/drawing/2014/main" id="{6F0759DD-4727-C14D-B3A7-AE6DD9142EBA}"/>
              </a:ext>
            </a:extLst>
          </p:cNvPr>
          <p:cNvCxnSpPr/>
          <p:nvPr/>
        </p:nvCxnSpPr>
        <p:spPr>
          <a:xfrm>
            <a:off x="8520800" y="1655239"/>
            <a:ext cx="914400" cy="914400"/>
          </a:xfrm>
          <a:prstGeom prst="curvedConnector3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>
            <a:extLst>
              <a:ext uri="{FF2B5EF4-FFF2-40B4-BE49-F238E27FC236}">
                <a16:creationId xmlns:a16="http://schemas.microsoft.com/office/drawing/2014/main" id="{D9CC11FA-71C5-9044-AF8C-5F6B5851F0CB}"/>
              </a:ext>
            </a:extLst>
          </p:cNvPr>
          <p:cNvCxnSpPr/>
          <p:nvPr/>
        </p:nvCxnSpPr>
        <p:spPr>
          <a:xfrm>
            <a:off x="8520800" y="2439240"/>
            <a:ext cx="914400" cy="914400"/>
          </a:xfrm>
          <a:prstGeom prst="curvedConnector3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urved Connector 84">
            <a:extLst>
              <a:ext uri="{FF2B5EF4-FFF2-40B4-BE49-F238E27FC236}">
                <a16:creationId xmlns:a16="http://schemas.microsoft.com/office/drawing/2014/main" id="{674CFCDE-A89D-404A-BE73-7AA50548EAB1}"/>
              </a:ext>
            </a:extLst>
          </p:cNvPr>
          <p:cNvCxnSpPr>
            <a:stCxn id="34" idx="3"/>
          </p:cNvCxnSpPr>
          <p:nvPr/>
        </p:nvCxnSpPr>
        <p:spPr>
          <a:xfrm>
            <a:off x="8520800" y="3186268"/>
            <a:ext cx="914400" cy="914400"/>
          </a:xfrm>
          <a:prstGeom prst="curvedConnector3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C466F05-BC71-E246-8802-EC32F4EC75BF}"/>
              </a:ext>
            </a:extLst>
          </p:cNvPr>
          <p:cNvCxnSpPr>
            <a:cxnSpLocks/>
          </p:cNvCxnSpPr>
          <p:nvPr/>
        </p:nvCxnSpPr>
        <p:spPr>
          <a:xfrm flipV="1">
            <a:off x="8533445" y="5434998"/>
            <a:ext cx="914399" cy="411553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3E31B117-9C50-4A43-BF0C-E2936D14A783}"/>
              </a:ext>
            </a:extLst>
          </p:cNvPr>
          <p:cNvCxnSpPr>
            <a:cxnSpLocks/>
          </p:cNvCxnSpPr>
          <p:nvPr/>
        </p:nvCxnSpPr>
        <p:spPr>
          <a:xfrm flipV="1">
            <a:off x="8533445" y="4749612"/>
            <a:ext cx="914399" cy="256736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E2476495-3200-604E-9283-413B70E3836B}"/>
              </a:ext>
            </a:extLst>
          </p:cNvPr>
          <p:cNvCxnSpPr>
            <a:cxnSpLocks/>
          </p:cNvCxnSpPr>
          <p:nvPr/>
        </p:nvCxnSpPr>
        <p:spPr>
          <a:xfrm>
            <a:off x="8533445" y="4205679"/>
            <a:ext cx="914399" cy="117890"/>
          </a:xfrm>
          <a:prstGeom prst="straightConnector1">
            <a:avLst/>
          </a:prstGeom>
          <a:ln w="22225">
            <a:solidFill>
              <a:schemeClr val="accent6">
                <a:lumMod val="40000"/>
                <a:lumOff val="6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969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The surface of the water with ripple">
            <a:extLst>
              <a:ext uri="{FF2B5EF4-FFF2-40B4-BE49-F238E27FC236}">
                <a16:creationId xmlns:a16="http://schemas.microsoft.com/office/drawing/2014/main" id="{CED38D42-5C73-4A7D-B715-0674DEC0F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7326DCF-05E5-774A-9F8C-3F12F6C7E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064" y="265112"/>
            <a:ext cx="10515600" cy="9064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2"/>
                </a:solidFill>
              </a:rPr>
              <a:t>Advanced Study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A81D222-C105-2A4F-A16C-74D22024F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064" y="1571625"/>
            <a:ext cx="10515600" cy="4686300"/>
          </a:xfrm>
        </p:spPr>
        <p:txBody>
          <a:bodyPr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FFFFFF"/>
                </a:solidFill>
              </a:rPr>
              <a:t>-	</a:t>
            </a:r>
            <a:r>
              <a:rPr lang="en-US" sz="3200" dirty="0">
                <a:solidFill>
                  <a:srgbClr val="FFFFFF"/>
                </a:solidFill>
              </a:rPr>
              <a:t>Stay at the home base or study abroad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Exams needed for application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Recommendation letters if study abroad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Universities (levels 1, 2, and 3) matter for job application (for academic fields papers published very very importance)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For application, a list of safe schools, able-schools, and challenging schools  </a:t>
            </a:r>
          </a:p>
        </p:txBody>
      </p:sp>
    </p:spTree>
    <p:extLst>
      <p:ext uri="{BB962C8B-B14F-4D97-AF65-F5344CB8AC3E}">
        <p14:creationId xmlns:p14="http://schemas.microsoft.com/office/powerpoint/2010/main" val="3570147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The surface of the water with ripple">
            <a:extLst>
              <a:ext uri="{FF2B5EF4-FFF2-40B4-BE49-F238E27FC236}">
                <a16:creationId xmlns:a16="http://schemas.microsoft.com/office/drawing/2014/main" id="{CED38D42-5C73-4A7D-B715-0674DEC0F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7326DCF-05E5-774A-9F8C-3F12F6C7E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064" y="265112"/>
            <a:ext cx="10515600" cy="906463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accent2"/>
                </a:solidFill>
              </a:rPr>
              <a:t>Professional Designations – Society of Actuaries </a:t>
            </a:r>
            <a:r>
              <a:rPr lang="en-US" sz="2700" dirty="0">
                <a:solidFill>
                  <a:schemeClr val="accent2"/>
                </a:solidFill>
              </a:rPr>
              <a:t>(</a:t>
            </a:r>
            <a:r>
              <a:rPr lang="en-US" sz="270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www.soa.org</a:t>
            </a:r>
            <a:r>
              <a:rPr lang="en-US" sz="2700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A81D222-C105-2A4F-A16C-74D22024F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064" y="1354238"/>
            <a:ext cx="10515600" cy="5238650"/>
          </a:xfrm>
        </p:spPr>
        <p:txBody>
          <a:bodyPr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rgbClr val="FFFFFF"/>
                </a:solidFill>
              </a:rPr>
              <a:t>-	</a:t>
            </a:r>
            <a:r>
              <a:rPr lang="en-US" sz="3200" dirty="0">
                <a:solidFill>
                  <a:srgbClr val="FFFFFF"/>
                </a:solidFill>
              </a:rPr>
              <a:t>Want to become an Actuary? 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What do we do?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Affiliate members (</a:t>
            </a:r>
            <a:r>
              <a:rPr lang="en-US" sz="20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https://www.soa.org/future-actuaries/affiliate-membership/</a:t>
            </a:r>
            <a:r>
              <a:rPr lang="en-US" sz="3200" dirty="0">
                <a:solidFill>
                  <a:srgbClr val="FFFFFF"/>
                </a:solidFill>
              </a:rPr>
              <a:t>)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Professional pathway (</a:t>
            </a:r>
            <a:r>
              <a:rPr lang="en-US" sz="20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https://pathways.soa.org</a:t>
            </a:r>
            <a:r>
              <a:rPr lang="en-US" sz="3200" dirty="0">
                <a:solidFill>
                  <a:srgbClr val="FFFFFF"/>
                </a:solidFill>
              </a:rPr>
              <a:t>)</a:t>
            </a:r>
          </a:p>
          <a:p>
            <a:pPr marL="914400" lvl="1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800" dirty="0">
                <a:solidFill>
                  <a:srgbClr val="FFFFFF"/>
                </a:solidFill>
              </a:rPr>
              <a:t>Associate of the Society of Actuaries (ASA)</a:t>
            </a:r>
          </a:p>
          <a:p>
            <a:pPr marL="914400" lvl="1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800" dirty="0">
                <a:solidFill>
                  <a:srgbClr val="FFFFFF"/>
                </a:solidFill>
              </a:rPr>
              <a:t>Fellow of the Society of Actuaries (FSA)</a:t>
            </a:r>
          </a:p>
          <a:p>
            <a:pPr marL="914400" lvl="1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800" dirty="0">
                <a:solidFill>
                  <a:srgbClr val="FFFFFF"/>
                </a:solidFill>
              </a:rPr>
              <a:t>Other certificates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No education requirements (if you can pass exams, that is all you need)</a:t>
            </a:r>
          </a:p>
        </p:txBody>
      </p:sp>
    </p:spTree>
    <p:extLst>
      <p:ext uri="{BB962C8B-B14F-4D97-AF65-F5344CB8AC3E}">
        <p14:creationId xmlns:p14="http://schemas.microsoft.com/office/powerpoint/2010/main" val="595459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The surface of the water with ripple">
            <a:extLst>
              <a:ext uri="{FF2B5EF4-FFF2-40B4-BE49-F238E27FC236}">
                <a16:creationId xmlns:a16="http://schemas.microsoft.com/office/drawing/2014/main" id="{CED38D42-5C73-4A7D-B715-0674DEC0F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7326DCF-05E5-774A-9F8C-3F12F6C7E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064" y="265112"/>
            <a:ext cx="10515600" cy="906463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accent2"/>
                </a:solidFill>
              </a:rPr>
              <a:t>Professional Designations – Casualty Actuarial Society </a:t>
            </a:r>
            <a:r>
              <a:rPr lang="en-US" sz="2700" dirty="0">
                <a:solidFill>
                  <a:schemeClr val="accent2"/>
                </a:solidFill>
              </a:rPr>
              <a:t>(</a:t>
            </a:r>
            <a:r>
              <a:rPr lang="en-US" sz="270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https://www.casact.org</a:t>
            </a:r>
            <a:r>
              <a:rPr lang="en-US" sz="2700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A81D222-C105-2A4F-A16C-74D22024F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064" y="1354238"/>
            <a:ext cx="10515600" cy="4903687"/>
          </a:xfrm>
        </p:spPr>
        <p:txBody>
          <a:bodyPr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solidFill>
                  <a:srgbClr val="FFFFFF"/>
                </a:solidFill>
              </a:rPr>
              <a:t>-	Affiliate members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Professional pathway</a:t>
            </a:r>
          </a:p>
          <a:p>
            <a:pPr marL="914400" lvl="1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800" dirty="0">
                <a:solidFill>
                  <a:srgbClr val="FFFFFF"/>
                </a:solidFill>
              </a:rPr>
              <a:t>Associate of the Casualty Actuarial Society (ACAS)</a:t>
            </a:r>
          </a:p>
          <a:p>
            <a:pPr marL="914400" lvl="1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2800" dirty="0">
                <a:solidFill>
                  <a:srgbClr val="FFFFFF"/>
                </a:solidFill>
              </a:rPr>
              <a:t>Fellow of the Casualty Actuarial Society (FCAS)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No education requirements (if you can pass exams, that is all you need)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What do they do</a:t>
            </a:r>
          </a:p>
        </p:txBody>
      </p:sp>
    </p:spTree>
    <p:extLst>
      <p:ext uri="{BB962C8B-B14F-4D97-AF65-F5344CB8AC3E}">
        <p14:creationId xmlns:p14="http://schemas.microsoft.com/office/powerpoint/2010/main" val="1623326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The surface of the water with ripple">
            <a:extLst>
              <a:ext uri="{FF2B5EF4-FFF2-40B4-BE49-F238E27FC236}">
                <a16:creationId xmlns:a16="http://schemas.microsoft.com/office/drawing/2014/main" id="{CED38D42-5C73-4A7D-B715-0674DEC0F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7326DCF-05E5-774A-9F8C-3F12F6C7E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064" y="265112"/>
            <a:ext cx="10515600" cy="906463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accent2"/>
                </a:solidFill>
              </a:rPr>
              <a:t>Professional Designations – Chartered Financial Analyst </a:t>
            </a:r>
            <a:r>
              <a:rPr lang="en-US" sz="2700" dirty="0">
                <a:solidFill>
                  <a:schemeClr val="accent2"/>
                </a:solidFill>
              </a:rPr>
              <a:t>(</a:t>
            </a:r>
            <a:r>
              <a:rPr lang="en-US" sz="270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https://www.cfainstitute.org/en/programs/cfa/charter</a:t>
            </a:r>
            <a:r>
              <a:rPr lang="en-US" sz="2700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A81D222-C105-2A4F-A16C-74D22024F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064" y="1354238"/>
            <a:ext cx="10515600" cy="4903687"/>
          </a:xfrm>
        </p:spPr>
        <p:txBody>
          <a:bodyPr>
            <a:normAutofit/>
          </a:bodyPr>
          <a:lstStyle/>
          <a:p>
            <a:pPr algn="l" defTabSz="457200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solidFill>
                  <a:srgbClr val="FFFFFF"/>
                </a:solidFill>
              </a:rPr>
              <a:t>-	CFA Exam </a:t>
            </a: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en-US" sz="20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https://www.cfainstitute.org/en/programs/cfa/exam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  <a:endParaRPr lang="en-US" sz="1200" dirty="0">
              <a:solidFill>
                <a:schemeClr val="bg1"/>
              </a:solidFill>
            </a:endParaRP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Work/Education requirements </a:t>
            </a: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en-US" sz="20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https://www.schweser.com/cfa/blog/become-a-cfa-charterholder/cfa-exam-requirements-how-to-qualify-to-sit-for-the-cfa-exams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chemeClr val="bg1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chemeClr val="bg1"/>
                </a:solidFill>
              </a:rPr>
              <a:t>Education requirements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What do they do </a:t>
            </a:r>
            <a:r>
              <a:rPr lang="en-US" sz="2000" dirty="0">
                <a:solidFill>
                  <a:schemeClr val="bg1"/>
                </a:solidFill>
              </a:rPr>
              <a:t>(</a:t>
            </a:r>
            <a:r>
              <a:rPr lang="en-US" sz="2000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https://www.cfainstitute.org/en/programs/cfa/charterholder-careers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56940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The surface of the water with ripple">
            <a:extLst>
              <a:ext uri="{FF2B5EF4-FFF2-40B4-BE49-F238E27FC236}">
                <a16:creationId xmlns:a16="http://schemas.microsoft.com/office/drawing/2014/main" id="{CED38D42-5C73-4A7D-B715-0674DEC0FC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17326DCF-05E5-774A-9F8C-3F12F6C7E8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1064" y="265112"/>
            <a:ext cx="10515600" cy="9064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2"/>
                </a:solidFill>
              </a:rPr>
              <a:t>Questions!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DA81D222-C105-2A4F-A16C-74D22024F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1064" y="1571625"/>
            <a:ext cx="10515600" cy="4686300"/>
          </a:xfrm>
        </p:spPr>
        <p:txBody>
          <a:bodyPr>
            <a:normAutofit/>
          </a:bodyPr>
          <a:lstStyle/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</a:pPr>
            <a:r>
              <a:rPr lang="en-US" sz="3200" dirty="0">
                <a:solidFill>
                  <a:srgbClr val="FFFFFF"/>
                </a:solidFill>
              </a:rPr>
              <a:t>-	So, let’s get back to the page 2 – my objective - No, I am not the president. I am here to offer you the “free food” and a “doggy bag” for you to bring home.</a:t>
            </a: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My communication line: </a:t>
            </a:r>
            <a:r>
              <a:rPr lang="en-US" sz="32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jon.wu@urgrad.Rochester.edu</a:t>
            </a:r>
            <a:r>
              <a:rPr lang="en-US" sz="3200" dirty="0">
                <a:solidFill>
                  <a:srgbClr val="FFFFFF"/>
                </a:solidFill>
              </a:rPr>
              <a:t>, you also see me in LinkedIn</a:t>
            </a:r>
          </a:p>
          <a:p>
            <a:pPr algn="l" defTabSz="457200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FFFFFF"/>
              </a:solidFill>
            </a:endParaRPr>
          </a:p>
          <a:p>
            <a:pPr marL="457200" indent="-457200" algn="l" defTabSz="457200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3200" dirty="0">
                <a:solidFill>
                  <a:srgbClr val="FFFFFF"/>
                </a:solidFill>
              </a:rPr>
              <a:t>Now, what are your comments and/or questions?</a:t>
            </a:r>
          </a:p>
        </p:txBody>
      </p:sp>
    </p:spTree>
    <p:extLst>
      <p:ext uri="{BB962C8B-B14F-4D97-AF65-F5344CB8AC3E}">
        <p14:creationId xmlns:p14="http://schemas.microsoft.com/office/powerpoint/2010/main" val="3533653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1817</TotalTime>
  <Words>526</Words>
  <Application>Microsoft Macintosh PowerPoint</Application>
  <PresentationFormat>Widescreen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Career Planning – Professional Life Chapter</vt:lpstr>
      <vt:lpstr>Quote from Forrest Gump Movie</vt:lpstr>
      <vt:lpstr>Chaos? Might Not, It about a controlled Chaos</vt:lpstr>
      <vt:lpstr>Advanced Study</vt:lpstr>
      <vt:lpstr>Professional Designations – Society of Actuaries (www.soa.org)</vt:lpstr>
      <vt:lpstr>Professional Designations – Casualty Actuarial Society (https://www.casact.org)</vt:lpstr>
      <vt:lpstr>Professional Designations – Chartered Financial Analyst (https://www.cfainstitute.org/en/programs/cfa/charter)</vt:lpstr>
      <vt:lpstr>Questions!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Planning – Professional Life Chapter</dc:title>
  <dc:creator>Wu, Jon Z. (Accounting Academic)</dc:creator>
  <cp:lastModifiedBy>Wu, Jon Z. (Accounting Academic)</cp:lastModifiedBy>
  <cp:revision>5</cp:revision>
  <dcterms:created xsi:type="dcterms:W3CDTF">2021-11-25T00:56:33Z</dcterms:created>
  <dcterms:modified xsi:type="dcterms:W3CDTF">2021-11-27T02:59:15Z</dcterms:modified>
</cp:coreProperties>
</file>